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58" r:id="rId4"/>
    <p:sldId id="259" r:id="rId5"/>
    <p:sldId id="260" r:id="rId6"/>
    <p:sldId id="261" r:id="rId7"/>
    <p:sldId id="280" r:id="rId8"/>
    <p:sldId id="262" r:id="rId9"/>
    <p:sldId id="279" r:id="rId10"/>
    <p:sldId id="263" r:id="rId11"/>
    <p:sldId id="271" r:id="rId12"/>
    <p:sldId id="272" r:id="rId13"/>
    <p:sldId id="273" r:id="rId14"/>
    <p:sldId id="274" r:id="rId15"/>
    <p:sldId id="281" r:id="rId16"/>
    <p:sldId id="275" r:id="rId17"/>
    <p:sldId id="276" r:id="rId18"/>
    <p:sldId id="277" r:id="rId19"/>
    <p:sldId id="27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82" autoAdjust="0"/>
  </p:normalViewPr>
  <p:slideViewPr>
    <p:cSldViewPr>
      <p:cViewPr varScale="1">
        <p:scale>
          <a:sx n="68" d="100"/>
          <a:sy n="68" d="100"/>
        </p:scale>
        <p:origin x="10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8BD88-2540-4046-A272-6280496D2F2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F85C5-D383-4591-A939-881C5137A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715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1F3B9-4CDD-4AAC-B12D-06B349CDC57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4AE5-EC83-48B6-965E-8A58B108D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98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4AE5-EC83-48B6-965E-8A58B108DBB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1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4AE5-EC83-48B6-965E-8A58B108DBB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4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144AE5-EC83-48B6-965E-8A58B108DB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4AE5-EC83-48B6-965E-8A58B108DBB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4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E0B-EF2A-481F-A0AC-5F578F8EF9A1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0F21-B2BF-45DB-94DA-979AA129E45A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9A4-0A28-40A1-B7EF-3AEE50681E9A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D084-BE81-4629-9549-AF64679B783F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E12-58F7-44A2-A40A-6CF7B8F71CB4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2FE-535A-4281-8AAD-F1D09108E021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DA0-153E-4E00-BACC-F5851FE594E5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AC76-F0C2-441D-8828-3BE4BDA543C1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0D9-F5DC-450F-8482-4E831BD26DAC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05A-2CFF-451B-ACE9-82D650420F3C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9C78-E4D6-4524-9229-53A0A8F9E3A8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2B27-8EBB-423A-B1BD-2598E410E0EF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644F-5D46-4A80-AC8F-0764CA5A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eptrafo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29133"/>
            <a:ext cx="3529010" cy="18081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7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ТРАНСФОРМАТОРЫ </a:t>
            </a:r>
            <a:br>
              <a:rPr lang="ru-RU" sz="27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ЭЛЕКТРИЧЕСКИЕ </a:t>
            </a:r>
            <a:br>
              <a:rPr lang="ru-RU" sz="27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РЕАКТОРЫ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1643050"/>
            <a:ext cx="3929090" cy="1571636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«РУСЭЛПРОМ-ТРАНСФОРМАТОР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027" name="Picture 3" descr="Ruselprom _руфв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5934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3971925" cy="269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kubarev\Desktop\мои документы\Презентация\БЭМЗ\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9544" y="4032448"/>
            <a:ext cx="4104456" cy="28255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трансформаторов и реакторов </a:t>
            </a:r>
            <a:b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документации ООО «</a:t>
            </a:r>
            <a:r>
              <a:rPr lang="ru-RU" sz="2000" b="1" i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Русэлпром-Трансформатор</a:t>
            </a: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ЭЛЕКТРОТЕХНИЧЕСКИЙ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 «ЭНЕРГИЯ»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г.Раменское, Московская область</a:t>
            </a:r>
          </a:p>
          <a:p>
            <a:pPr>
              <a:buNone/>
            </a:pPr>
            <a:endParaRPr lang="ru-RU" sz="2000" i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/>
                </a:solidFill>
              </a:rPr>
              <a:t>Сухие преобразовательные          трансформаторы для буровых установок и испытательных стендов мощностью до 630 </a:t>
            </a:r>
            <a:r>
              <a:rPr lang="ru-RU" sz="1600" b="1" dirty="0" err="1" smtClean="0">
                <a:solidFill>
                  <a:schemeClr val="accent1"/>
                </a:solidFill>
              </a:rPr>
              <a:t>кВА</a:t>
            </a:r>
            <a:r>
              <a:rPr lang="ru-RU" sz="1600" b="1" dirty="0" smtClean="0">
                <a:solidFill>
                  <a:schemeClr val="accent1"/>
                </a:solidFill>
              </a:rPr>
              <a:t>.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Поставки: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/>
                </a:solidFill>
              </a:rPr>
              <a:t>ТД «КАТОЙЛ».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/>
                </a:solidFill>
              </a:rPr>
              <a:t>Испытательный стенд ВЭМЗ.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          </a:t>
            </a:r>
            <a:endParaRPr lang="ru-RU" sz="1600" dirty="0" smtClean="0">
              <a:solidFill>
                <a:schemeClr val="accent1"/>
              </a:solidFill>
            </a:endParaRPr>
          </a:p>
        </p:txBody>
      </p:sp>
      <p:pic>
        <p:nvPicPr>
          <p:cNvPr id="3074" name="Picture 2" descr="C:\Documents and Settings\Lafa\Рабочий стол\Презентация-иллюстрации\Раменское\DSCN087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033" t="6131" r="16981" b="655"/>
          <a:stretch>
            <a:fillRect/>
          </a:stretch>
        </p:blipFill>
        <p:spPr bwMode="auto">
          <a:xfrm>
            <a:off x="3714744" y="1285860"/>
            <a:ext cx="2714644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K:\DSC01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857628"/>
            <a:ext cx="271461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1857364"/>
          <a:ext cx="8858312" cy="10715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5007"/>
                <a:gridCol w="940483"/>
                <a:gridCol w="849719"/>
                <a:gridCol w="705523"/>
                <a:gridCol w="617976"/>
                <a:gridCol w="617976"/>
                <a:gridCol w="1009363"/>
                <a:gridCol w="1462546"/>
                <a:gridCol w="849719"/>
              </a:tblGrid>
              <a:tr h="5209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Максимальная 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Гц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Ширина </a:t>
                      </a:r>
                      <a:r>
                        <a:rPr lang="ru-RU" sz="800" dirty="0" err="1"/>
                        <a:t>х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кг,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</a:tr>
              <a:tr h="232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ВО1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ВО2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РОКВД – 60000 / 500-УХЛ1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525 /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√¯3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20,40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20,4 / √¯3</a:t>
                      </a: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1/1-1-0-0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7350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5590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10240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142000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42852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НОМЕНКЛАТУРНЫЙ  КАТАЛОГ  ПРОДУКЦИИ, ПРОИЗВОДИМОЙ  ПО  ДОКУМЕНТАЦИИ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ООО "РУСЭЛПРОМ - ТРАНСФОРМАТОР»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8586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1.1. Реактор компенсирующий однофазного исполнения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сетевой и расщепленной вентильной обмотками и системой охлаждения 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57232"/>
            <a:ext cx="1380314" cy="27699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РЕАКТОРЫ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07181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1.2. Реакторы компенсирующие трехфазного исполнения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сетевой и расщепленной вентильной обмотками и системой охлаждения 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3643314"/>
          <a:ext cx="8858312" cy="112485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54065"/>
                <a:gridCol w="892698"/>
                <a:gridCol w="824029"/>
                <a:gridCol w="618022"/>
                <a:gridCol w="618022"/>
                <a:gridCol w="549353"/>
                <a:gridCol w="858917"/>
                <a:gridCol w="1571636"/>
                <a:gridCol w="1071570"/>
              </a:tblGrid>
              <a:tr h="4233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Тип 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Максимальная 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 smtClean="0"/>
                        <a:t>кВА</a:t>
                      </a:r>
                      <a:r>
                        <a:rPr lang="ru-RU" sz="800" dirty="0" smtClean="0"/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Гц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Номинальное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 кВ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 smtClean="0"/>
                        <a:t>х</a:t>
                      </a:r>
                      <a:r>
                        <a:rPr lang="ru-RU" sz="800" dirty="0" smtClean="0"/>
                        <a:t> Ширина </a:t>
                      </a:r>
                      <a:r>
                        <a:rPr lang="ru-RU" sz="800" dirty="0" err="1" smtClean="0"/>
                        <a:t>х</a:t>
                      </a:r>
                      <a:r>
                        <a:rPr lang="ru-RU" sz="800" dirty="0" smtClean="0"/>
                        <a:t> 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кг,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</a:tr>
              <a:tr h="179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СО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ВО1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ВО2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РКТРВД - </a:t>
                      </a:r>
                      <a:r>
                        <a:rPr lang="ru-RU" sz="1000" dirty="0" smtClean="0"/>
                        <a:t>100000/220-УХЛ1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110000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242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11,08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11,08/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√</a:t>
                      </a:r>
                      <a:r>
                        <a:rPr lang="ru-RU" sz="1000" dirty="0"/>
                        <a:t>¯3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/>
                        <a:t>У</a:t>
                      </a:r>
                      <a:r>
                        <a:rPr lang="ru-RU" sz="1000" baseline="-25000" dirty="0" err="1" smtClean="0"/>
                        <a:t>н</a:t>
                      </a:r>
                      <a:r>
                        <a:rPr lang="ru-RU" sz="1000" dirty="0" smtClean="0"/>
                        <a:t>/Д-У-11-0</a:t>
                      </a: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6400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8200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210000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4929198"/>
          <a:ext cx="8858312" cy="112485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54065"/>
                <a:gridCol w="892698"/>
                <a:gridCol w="824029"/>
                <a:gridCol w="618022"/>
                <a:gridCol w="618022"/>
                <a:gridCol w="549353"/>
                <a:gridCol w="858917"/>
                <a:gridCol w="1571636"/>
                <a:gridCol w="1071570"/>
              </a:tblGrid>
              <a:tr h="4233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Тип 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Максимальная 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 smtClean="0"/>
                        <a:t>кВА</a:t>
                      </a:r>
                      <a:r>
                        <a:rPr lang="ru-RU" sz="800" dirty="0" smtClean="0"/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Гц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Номинальное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 кВ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 smtClean="0"/>
                        <a:t>х</a:t>
                      </a:r>
                      <a:r>
                        <a:rPr lang="ru-RU" sz="800" dirty="0" smtClean="0"/>
                        <a:t> Ширина </a:t>
                      </a:r>
                      <a:r>
                        <a:rPr lang="ru-RU" sz="800" dirty="0" err="1" smtClean="0"/>
                        <a:t>х</a:t>
                      </a:r>
                      <a:r>
                        <a:rPr lang="ru-RU" sz="800" dirty="0" smtClean="0"/>
                        <a:t> 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кг,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</a:tr>
              <a:tr h="179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СО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ВО1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ВО2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РКТРВД - 50000/220-УХЛ1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242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6,01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6,01 </a:t>
                      </a:r>
                      <a:r>
                        <a:rPr lang="ru-RU" sz="1000" dirty="0"/>
                        <a:t>/ </a:t>
                      </a: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√</a:t>
                      </a:r>
                      <a:r>
                        <a:rPr lang="ru-RU" sz="1000" dirty="0"/>
                        <a:t>¯3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/>
                        <a:t>У</a:t>
                      </a:r>
                      <a:r>
                        <a:rPr lang="ru-RU" sz="1000" baseline="-25000" dirty="0" err="1" smtClean="0"/>
                        <a:t>н</a:t>
                      </a:r>
                      <a:r>
                        <a:rPr lang="ru-RU" sz="1000" dirty="0" smtClean="0"/>
                        <a:t>/Д-У-11-0</a:t>
                      </a: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9400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5430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7910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173600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557" marR="46557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571744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 Реакторы компенсирующие трехфазного исполнения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вентильной обмоткой и системой охлаждения ДЦ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4286256"/>
          <a:ext cx="8858313" cy="107156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57387"/>
                <a:gridCol w="1000132"/>
                <a:gridCol w="785818"/>
                <a:gridCol w="500066"/>
                <a:gridCol w="642942"/>
                <a:gridCol w="1566250"/>
                <a:gridCol w="1577023"/>
                <a:gridCol w="928695"/>
              </a:tblGrid>
              <a:tr h="6429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Максимальная </a:t>
                      </a:r>
                      <a:r>
                        <a:rPr lang="ru-RU" sz="800" dirty="0"/>
                        <a:t>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Номинальная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Гц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Номинальное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Схема 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Габаритные </a:t>
                      </a:r>
                      <a:r>
                        <a:rPr lang="ru-RU" sz="800" dirty="0"/>
                        <a:t>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Ширина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Масса</a:t>
                      </a:r>
                      <a:r>
                        <a:rPr lang="ru-RU" sz="800" dirty="0"/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15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СО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ВО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/>
                        <a:t>У</a:t>
                      </a:r>
                      <a:r>
                        <a:rPr lang="ru-RU" sz="1000" baseline="-25000" dirty="0" err="1" smtClean="0"/>
                        <a:t>н</a:t>
                      </a:r>
                      <a:r>
                        <a:rPr lang="ru-RU" sz="1000" dirty="0" smtClean="0"/>
                        <a:t>/Д-11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7030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4150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6320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95300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21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РКТВДЦ-50000/110-УХЛ1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121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11,5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3143248"/>
          <a:ext cx="8858313" cy="107156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57387"/>
                <a:gridCol w="1000132"/>
                <a:gridCol w="785818"/>
                <a:gridCol w="642943"/>
                <a:gridCol w="500065"/>
                <a:gridCol w="1566250"/>
                <a:gridCol w="1577023"/>
                <a:gridCol w="928695"/>
              </a:tblGrid>
              <a:tr h="6429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Максимальная </a:t>
                      </a:r>
                      <a:r>
                        <a:rPr lang="ru-RU" sz="800" dirty="0"/>
                        <a:t>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Номинальная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Гц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Ширина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15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СО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ВО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/>
                        <a:t>У</a:t>
                      </a:r>
                      <a:r>
                        <a:rPr lang="ru-RU" sz="1000" baseline="-25000" dirty="0" err="1" smtClean="0"/>
                        <a:t>н</a:t>
                      </a:r>
                      <a:r>
                        <a:rPr lang="ru-RU" sz="1000" dirty="0" smtClean="0"/>
                        <a:t>/Д-11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9100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4600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8200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147500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21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РКТВДЦ-110000/220-УХЛ1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110000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220</a:t>
                      </a: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11,5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285860"/>
          <a:ext cx="8858311" cy="11620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85950"/>
                <a:gridCol w="928694"/>
                <a:gridCol w="857256"/>
                <a:gridCol w="642942"/>
                <a:gridCol w="571504"/>
                <a:gridCol w="571504"/>
                <a:gridCol w="857256"/>
                <a:gridCol w="1571636"/>
                <a:gridCol w="1071569"/>
              </a:tblGrid>
              <a:tr h="631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Максимальная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Гц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Ширина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кг</a:t>
                      </a:r>
                      <a:r>
                        <a:rPr lang="ru-RU" sz="800" dirty="0"/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2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РКТРВД - 25000/110 - УХЛ1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СО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ВО1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ВО2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/>
                        <a:t>У</a:t>
                      </a:r>
                      <a:r>
                        <a:rPr lang="ru-RU" sz="1000" baseline="-25000" dirty="0" err="1" smtClean="0"/>
                        <a:t>н</a:t>
                      </a:r>
                      <a:r>
                        <a:rPr lang="ru-RU" sz="1000" dirty="0" smtClean="0"/>
                        <a:t>/Д-У-11-0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7130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5000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5840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92000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17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121</a:t>
                      </a: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3,02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3,02/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√¯3</a:t>
                      </a: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142852"/>
          <a:ext cx="8858311" cy="10749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85950"/>
                <a:gridCol w="928694"/>
                <a:gridCol w="857256"/>
                <a:gridCol w="642942"/>
                <a:gridCol w="571504"/>
                <a:gridCol w="571504"/>
                <a:gridCol w="857256"/>
                <a:gridCol w="1571636"/>
                <a:gridCol w="1071569"/>
              </a:tblGrid>
              <a:tr h="631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Максимальная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Гц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Ширина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кг</a:t>
                      </a:r>
                      <a:r>
                        <a:rPr lang="ru-RU" sz="800" dirty="0"/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2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РКТРВД - 25000/110 - УХЛ1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СО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ВО1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ВО2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/>
                        <a:t>У</a:t>
                      </a:r>
                      <a:r>
                        <a:rPr lang="ru-RU" sz="1000" baseline="-25000" dirty="0" err="1" smtClean="0"/>
                        <a:t>н</a:t>
                      </a:r>
                      <a:r>
                        <a:rPr lang="ru-RU" sz="1000" dirty="0" smtClean="0"/>
                        <a:t>/Д-У-11-0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7130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5000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5840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92000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17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121</a:t>
                      </a: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6/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√¯3</a:t>
                      </a: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42844" y="5429264"/>
          <a:ext cx="8858312" cy="8539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57389"/>
                <a:gridCol w="1000132"/>
                <a:gridCol w="785818"/>
                <a:gridCol w="642942"/>
                <a:gridCol w="500066"/>
                <a:gridCol w="1571636"/>
                <a:gridCol w="1571635"/>
                <a:gridCol w="928694"/>
              </a:tblGrid>
              <a:tr h="4286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Тип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Максимальная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Гц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напряжение  обмоток,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Ширина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</a:tr>
              <a:tr h="18645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СО</a:t>
                      </a: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</a:tr>
              <a:tr h="23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РКТВДЦ - 25000/110/10-УХЛ1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110</a:t>
                      </a: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10,5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/>
                        <a:t>У</a:t>
                      </a:r>
                      <a:r>
                        <a:rPr lang="ru-RU" sz="1000" baseline="-25000" dirty="0" err="1" smtClean="0"/>
                        <a:t>н</a:t>
                      </a:r>
                      <a:r>
                        <a:rPr lang="ru-RU" sz="1000" dirty="0" smtClean="0"/>
                        <a:t>/Д-11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6310 </a:t>
                      </a:r>
                      <a:r>
                        <a:rPr lang="ru-RU" sz="1000" dirty="0" err="1" smtClean="0"/>
                        <a:t>х</a:t>
                      </a:r>
                      <a:r>
                        <a:rPr lang="ru-RU" sz="1000" dirty="0" smtClean="0"/>
                        <a:t> 3962 </a:t>
                      </a:r>
                      <a:r>
                        <a:rPr lang="ru-RU" sz="1000" dirty="0" err="1" smtClean="0"/>
                        <a:t>х</a:t>
                      </a:r>
                      <a:r>
                        <a:rPr lang="ru-RU" sz="1000" dirty="0" smtClean="0"/>
                        <a:t> 5880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78000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932" marR="4693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714740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1.4. Реактор сетевого фильтра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(для работы в составе асинхронного привода, устанавливаемого на вагонах метрополитена)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571480"/>
          <a:ext cx="8858312" cy="7858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4748"/>
                <a:gridCol w="1098154"/>
                <a:gridCol w="946818"/>
                <a:gridCol w="1039948"/>
                <a:gridCol w="962340"/>
                <a:gridCol w="1881348"/>
                <a:gridCol w="1374956"/>
              </a:tblGrid>
              <a:tr h="55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напряжение,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Максимальный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Активное сопротивление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при 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Ом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Индуктивность при токе 1000 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 smtClean="0"/>
                        <a:t>мГ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/>
                        <a:t>не менее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Ширина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</a:tr>
              <a:tr h="23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РСФ-М-1000-0,008-У2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0,75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0,0047±0,0003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1055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770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414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067" marR="48067" marT="0" marB="0" anchor="ctr"/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500174"/>
            <a:ext cx="914400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1.5. Реактор испытательный однофазный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(для работы в составе мобильной установки диагностики оборудования подстанций и кабельных линий в условиях эксплуатации)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214554"/>
          <a:ext cx="8858310" cy="10735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82794"/>
                <a:gridCol w="959672"/>
                <a:gridCol w="1039645"/>
                <a:gridCol w="879700"/>
                <a:gridCol w="1039645"/>
                <a:gridCol w="1039645"/>
                <a:gridCol w="1608784"/>
                <a:gridCol w="708425"/>
              </a:tblGrid>
              <a:tr h="61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индуктивность,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Г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Диапазон частот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питающего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Гц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напряжение,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ток при частоте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30 Гц, 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Добротность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реактора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при всех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частотах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рабочего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диапазона,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 менее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Ширина </a:t>
                      </a:r>
                      <a:r>
                        <a:rPr lang="ru-RU" sz="800" dirty="0" err="1"/>
                        <a:t>х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</a:tr>
              <a:tr h="220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РИОМ/ДЦ-180/30-У1.1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25-300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180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31,8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1900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2120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2500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5500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531" marR="49531" marT="0" marB="0" anchor="ctr"/>
                </a:tc>
              </a:tr>
            </a:tbl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429000"/>
            <a:ext cx="450495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1.6. Реакторы преобразовательные токоограничивающие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3857628"/>
          <a:ext cx="8858313" cy="13651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49922"/>
                <a:gridCol w="675586"/>
                <a:gridCol w="827592"/>
                <a:gridCol w="1125978"/>
                <a:gridCol w="1125978"/>
                <a:gridCol w="1201042"/>
                <a:gridCol w="1576368"/>
                <a:gridCol w="975847"/>
              </a:tblGrid>
              <a:tr h="2479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Расчетная мощность, </a:t>
                      </a:r>
                      <a:r>
                        <a:rPr lang="ru-RU" sz="800" dirty="0" err="1"/>
                        <a:t>кВАр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Номинальный 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Сопротивления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фаз,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индуктивность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Испытательное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размеры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en-US" sz="800" dirty="0"/>
                        <a:t>x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Ширина </a:t>
                      </a:r>
                      <a:r>
                        <a:rPr lang="en-US" sz="800" dirty="0"/>
                        <a:t>x</a:t>
                      </a:r>
                      <a:r>
                        <a:rPr lang="ru-RU" sz="800" dirty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Высота,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мм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не более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</a:tr>
              <a:tr h="247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Ом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мГ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РТСТ-6-100-0,85-У3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0,85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2,70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32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900х535х1570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258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</a:tr>
              <a:tr h="206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РТСТ-6-150-0,9-У3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0,90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2,86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32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900х535х1940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383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</a:tr>
              <a:tr h="22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РТСТ-6-350-0,85-У3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0,85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2,70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980х630х2050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750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6492" marR="46492" marT="0" marB="0" anchor="ctr"/>
                </a:tc>
              </a:tr>
            </a:tbl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398397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1.7. Реакторы </a:t>
            </a:r>
            <a:r>
              <a:rPr lang="ru-RU" sz="12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преобразовательные сглаживающие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428604"/>
          <a:ext cx="8858312" cy="13964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48090"/>
                <a:gridCol w="724716"/>
                <a:gridCol w="887777"/>
                <a:gridCol w="1207860"/>
                <a:gridCol w="1288385"/>
                <a:gridCol w="2174819"/>
                <a:gridCol w="1126665"/>
              </a:tblGrid>
              <a:tr h="531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Расчетная мощность, </a:t>
                      </a:r>
                      <a:r>
                        <a:rPr lang="ru-RU" sz="800" dirty="0" err="1"/>
                        <a:t>кВАр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Номинальный 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Индуктивность,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мГ</a:t>
                      </a:r>
                      <a:r>
                        <a:rPr lang="ru-RU" sz="800" dirty="0"/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Испытательное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 размеры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en-US" sz="800" dirty="0"/>
                        <a:t>x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Ширина </a:t>
                      </a:r>
                      <a:r>
                        <a:rPr lang="en-US" sz="800" dirty="0"/>
                        <a:t>x</a:t>
                      </a:r>
                      <a:r>
                        <a:rPr lang="ru-RU" sz="800" dirty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Высота,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мм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</a:tr>
              <a:tr h="221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РСПС-120х2/6-У3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2х25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740х535х930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365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</a:tr>
              <a:tr h="221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РСПС-300х2/6-У3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2х25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740х535х1130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</a:tr>
              <a:tr h="221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РСПС-3500х2/6-У3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7000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2х30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1135х1035х1440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2400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9873" marR="49873" marT="0" marB="0" anchor="ctr"/>
                </a:tc>
              </a:tr>
            </a:tbl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48121"/>
              </p:ext>
            </p:extLst>
          </p:nvPr>
        </p:nvGraphicFramePr>
        <p:xfrm>
          <a:off x="142844" y="2492896"/>
          <a:ext cx="8858313" cy="107156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57387"/>
                <a:gridCol w="1000132"/>
                <a:gridCol w="785818"/>
                <a:gridCol w="1143008"/>
                <a:gridCol w="1566250"/>
                <a:gridCol w="1577023"/>
                <a:gridCol w="928695"/>
              </a:tblGrid>
              <a:tr h="6429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Максимальная </a:t>
                      </a:r>
                      <a:r>
                        <a:rPr lang="ru-RU" sz="800" dirty="0"/>
                        <a:t>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Номинальная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Гц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Потери при номинальной</a:t>
                      </a:r>
                      <a:r>
                        <a:rPr lang="ru-RU" sz="800" baseline="0" dirty="0" smtClean="0"/>
                        <a:t> мощности, кВт</a:t>
                      </a:r>
                      <a:endParaRPr lang="ru-RU" sz="800" dirty="0"/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Ширина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15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СО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130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5890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5250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9950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79000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21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РОМ-60000/500-УХЛ1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65860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525/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√¯3</a:t>
                      </a:r>
                    </a:p>
                  </a:txBody>
                  <a:tcPr marL="41934" marR="4193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6000768"/>
            <a:ext cx="9144000" cy="2154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800" dirty="0" smtClean="0"/>
              <a:t>- данные в номинальном режиме 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2060848"/>
            <a:ext cx="235776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1.8. Реакторы </a:t>
            </a:r>
            <a:r>
              <a:rPr lang="ru-RU" sz="12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шунтирующие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56759"/>
              </p:ext>
            </p:extLst>
          </p:nvPr>
        </p:nvGraphicFramePr>
        <p:xfrm>
          <a:off x="142844" y="3730139"/>
          <a:ext cx="8858312" cy="19859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5007"/>
                <a:gridCol w="940483"/>
                <a:gridCol w="849719"/>
                <a:gridCol w="1941475"/>
                <a:gridCol w="1009363"/>
                <a:gridCol w="1462546"/>
                <a:gridCol w="849719"/>
              </a:tblGrid>
              <a:tr h="5209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Максимальная 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Гц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Потери при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номинальной мощности, кВт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активной части, мм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Ширина </a:t>
                      </a:r>
                      <a:r>
                        <a:rPr lang="ru-RU" sz="800" dirty="0" err="1"/>
                        <a:t>х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Масса активной части,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кг,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</a:tr>
              <a:tr h="232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РТДН-12500/110-УХЛ1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(РПН</a:t>
                      </a:r>
                      <a:r>
                        <a:rPr lang="ru-RU" sz="1000" baseline="0" dirty="0" smtClean="0"/>
                        <a:t> с линейной регулировкой)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12500*-5000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121 / </a:t>
                      </a:r>
                      <a:r>
                        <a:rPr lang="ru-RU" sz="1000" kern="1200" dirty="0" smtClean="0"/>
                        <a:t>√¯3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58*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3365х970х2065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24600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</a:tr>
              <a:tr h="31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РТДН-30000/110-УХЛ1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(РПН с реверсом)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30000*-10000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121 / </a:t>
                      </a:r>
                      <a:r>
                        <a:rPr lang="ru-RU" sz="1000" kern="1200" dirty="0" smtClean="0"/>
                        <a:t>√¯3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</a:t>
                      </a:r>
                      <a:r>
                        <a:rPr lang="en-US" sz="1000" dirty="0" smtClean="0"/>
                        <a:t>15</a:t>
                      </a:r>
                      <a:r>
                        <a:rPr lang="ru-RU" sz="1000" dirty="0" smtClean="0"/>
                        <a:t>*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4345х1295х2320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36000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</a:tr>
              <a:tr h="31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РТДН-30000/110-УХЛ1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 (РПН с грубой и тонкой регулировкой)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30000*-10000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121 / </a:t>
                      </a:r>
                      <a:r>
                        <a:rPr lang="ru-RU" sz="1000" kern="1200" dirty="0" smtClean="0"/>
                        <a:t>√¯3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19</a:t>
                      </a:r>
                      <a:r>
                        <a:rPr lang="ru-RU" sz="1000" dirty="0" smtClean="0"/>
                        <a:t>*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4420х1320х2275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34500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7843" marR="47843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6000768"/>
            <a:ext cx="9144000" cy="2154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800" dirty="0" smtClean="0"/>
              <a:t>- данные в номинальном режиме 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7025"/>
              </p:ext>
            </p:extLst>
          </p:nvPr>
        </p:nvGraphicFramePr>
        <p:xfrm>
          <a:off x="107504" y="527980"/>
          <a:ext cx="8858313" cy="11582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57387"/>
                <a:gridCol w="1000132"/>
                <a:gridCol w="785818"/>
                <a:gridCol w="1143008"/>
                <a:gridCol w="1566250"/>
                <a:gridCol w="1577023"/>
                <a:gridCol w="928695"/>
              </a:tblGrid>
              <a:tr h="6429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Максимальная </a:t>
                      </a:r>
                      <a:r>
                        <a:rPr lang="ru-RU" sz="800" dirty="0"/>
                        <a:t>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Номинальная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Гц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Потери при номинальной</a:t>
                      </a:r>
                      <a:r>
                        <a:rPr lang="ru-RU" sz="800" baseline="0" dirty="0" smtClean="0"/>
                        <a:t> мощности, кВт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Ширина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15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СО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448*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10000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4930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7820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131000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21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РТДН-100000/220-УХЛ1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(РПН с реверсом)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100000*-50000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242/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√¯3</a:t>
                      </a:r>
                    </a:p>
                  </a:txBody>
                  <a:tcPr marL="41934" marR="4193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51601"/>
              </p:ext>
            </p:extLst>
          </p:nvPr>
        </p:nvGraphicFramePr>
        <p:xfrm>
          <a:off x="107504" y="1953018"/>
          <a:ext cx="8858313" cy="11582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57387"/>
                <a:gridCol w="1000132"/>
                <a:gridCol w="785818"/>
                <a:gridCol w="1143008"/>
                <a:gridCol w="1566250"/>
                <a:gridCol w="1577023"/>
                <a:gridCol w="928695"/>
              </a:tblGrid>
              <a:tr h="6429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Максимальная </a:t>
                      </a:r>
                      <a:r>
                        <a:rPr lang="ru-RU" sz="800" dirty="0"/>
                        <a:t>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Номинальная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Гц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обмоток,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Потери при номинальной</a:t>
                      </a:r>
                      <a:r>
                        <a:rPr lang="ru-RU" sz="800" baseline="0" dirty="0" smtClean="0"/>
                        <a:t> мощности, кВт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Ширина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15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СО</a:t>
                      </a:r>
                      <a:endParaRPr lang="ru-RU" sz="800" dirty="0" smtClean="0">
                        <a:latin typeface="Arial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310*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10000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4930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7820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131000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</a:tr>
              <a:tr h="21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РТДН-100000/220-УХЛ1 (РПН с тонкой и грубой регулировкой)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100000*-50000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934" marR="419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242/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√¯3</a:t>
                      </a:r>
                    </a:p>
                  </a:txBody>
                  <a:tcPr marL="41934" marR="4193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653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917000" cy="276999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lang="ru-RU" sz="1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ТРАНСФОРМАТОРЫ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8604"/>
            <a:ext cx="291304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2.1 Трансформаторы масляные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857232"/>
            <a:ext cx="9144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2.1.1 Трансформаторы масляные силовые трехфазные класса напряжения 110 кВ с РПН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428736"/>
          <a:ext cx="8858312" cy="14244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09717"/>
                <a:gridCol w="1006245"/>
                <a:gridCol w="783878"/>
                <a:gridCol w="419561"/>
                <a:gridCol w="523751"/>
                <a:gridCol w="523751"/>
                <a:gridCol w="503472"/>
                <a:gridCol w="1238401"/>
                <a:gridCol w="1510416"/>
                <a:gridCol w="839120"/>
              </a:tblGrid>
              <a:tr h="4451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 мощность,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соединения 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Потери,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кВт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обмоток,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короткого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замыкания,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Ширина </a:t>
                      </a:r>
                      <a:r>
                        <a:rPr lang="ru-RU" sz="800" dirty="0" err="1"/>
                        <a:t>х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не более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</a:tr>
              <a:tr h="18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К.З.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Х.Х.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9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ТМН </a:t>
                      </a:r>
                      <a:r>
                        <a:rPr lang="ru-RU" sz="1000" dirty="0"/>
                        <a:t>– 6300/110-У1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6300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Y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/Д-11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5090 х 2685 х 5110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24650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</a:tr>
              <a:tr h="2309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ТДН </a:t>
                      </a:r>
                      <a:r>
                        <a:rPr lang="ru-RU" sz="1000" dirty="0"/>
                        <a:t>– 10000/110-У1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Y</a:t>
                      </a:r>
                      <a:r>
                        <a:rPr lang="ru-RU" sz="1000" baseline="-25000" dirty="0" err="1"/>
                        <a:t>н</a:t>
                      </a:r>
                      <a:r>
                        <a:rPr lang="ru-RU" sz="1000" dirty="0"/>
                        <a:t>/Д-11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4900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3300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5100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28800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</a:tr>
              <a:tr h="2309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ТДН </a:t>
                      </a:r>
                      <a:r>
                        <a:rPr lang="ru-RU" sz="1000" dirty="0"/>
                        <a:t>– 16000/110-У1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16000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Y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/Д-11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5730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3550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5450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42500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971" marR="51971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2928934"/>
          <a:ext cx="6500858" cy="3667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500858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Переключающее устройство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V</a:t>
                      </a:r>
                      <a:r>
                        <a:rPr lang="ru-RU" sz="1000" dirty="0"/>
                        <a:t>-Ш-200-</a:t>
                      </a:r>
                      <a:r>
                        <a:rPr lang="en-US" sz="1000" dirty="0"/>
                        <a:t>Y</a:t>
                      </a:r>
                      <a:r>
                        <a:rPr lang="ru-RU" sz="1000" dirty="0"/>
                        <a:t>-76-10191 </a:t>
                      </a:r>
                      <a:r>
                        <a:rPr lang="en-US" sz="1000" dirty="0"/>
                        <a:t>WR</a:t>
                      </a:r>
                      <a:r>
                        <a:rPr lang="ru-RU" sz="1000" dirty="0"/>
                        <a:t> (Германия) или </a:t>
                      </a:r>
                      <a:r>
                        <a:rPr lang="en-US" sz="1000" dirty="0"/>
                        <a:t>RS</a:t>
                      </a:r>
                      <a:r>
                        <a:rPr lang="ru-RU" sz="1000" dirty="0"/>
                        <a:t>9.3-Ш-200-72,5/К 10.19.1 </a:t>
                      </a:r>
                      <a:r>
                        <a:rPr lang="en-US" sz="1000" dirty="0"/>
                        <a:t>W</a:t>
                      </a:r>
                      <a:r>
                        <a:rPr lang="ru-RU" sz="1000" dirty="0"/>
                        <a:t> (Болгария)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2.1.2 Трансформаторы масляные силовые трехфазные класса напряжения 110 кВ с расщепленной обмоткой и РПН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4000504"/>
          <a:ext cx="8858312" cy="13411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28759"/>
                <a:gridCol w="785818"/>
                <a:gridCol w="500066"/>
                <a:gridCol w="571504"/>
                <a:gridCol w="857256"/>
                <a:gridCol w="357190"/>
                <a:gridCol w="357190"/>
                <a:gridCol w="357190"/>
                <a:gridCol w="357190"/>
                <a:gridCol w="357190"/>
                <a:gridCol w="928694"/>
                <a:gridCol w="1393990"/>
                <a:gridCol w="606275"/>
              </a:tblGrid>
              <a:tr h="3616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 мощность,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Мощность,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Потери,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кВт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напряжение,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обмоток, </a:t>
                      </a:r>
                      <a:r>
                        <a:rPr lang="ru-RU" sz="800" dirty="0"/>
                        <a:t>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Напряжение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короткого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замыкания,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%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Длина 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Ширина 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Высота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не более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</a:tr>
              <a:tr h="150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НН</a:t>
                      </a:r>
                      <a:r>
                        <a:rPr lang="ru-RU" sz="800" baseline="-25000" dirty="0"/>
                        <a:t>1</a:t>
                      </a:r>
                      <a:r>
                        <a:rPr lang="ru-RU" sz="800" dirty="0"/>
                        <a:t> / </a:t>
                      </a:r>
                      <a:endParaRPr lang="ru-RU" sz="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НН</a:t>
                      </a:r>
                      <a:r>
                        <a:rPr lang="ru-RU" sz="800" baseline="-25000" dirty="0" smtClean="0"/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К.З.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Х.Х.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НН</a:t>
                      </a:r>
                      <a:r>
                        <a:rPr lang="ru-RU" sz="800" baseline="-25000" dirty="0"/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НН</a:t>
                      </a:r>
                      <a:r>
                        <a:rPr lang="ru-RU" sz="800" baseline="-25000" dirty="0"/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6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ТРДН – 25000/110 - У1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25000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25000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12500</a:t>
                      </a:r>
                      <a:r>
                        <a:rPr lang="ru-RU" sz="1000" dirty="0" smtClean="0"/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12500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Y</a:t>
                      </a:r>
                      <a:r>
                        <a:rPr lang="ru-RU" sz="1000" baseline="-25000" dirty="0" err="1" smtClean="0"/>
                        <a:t>н</a:t>
                      </a:r>
                      <a:r>
                        <a:rPr lang="ru-RU" sz="1000" dirty="0" smtClean="0"/>
                        <a:t>/Д-Д-11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121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6100 х 4300 х 5380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49200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</a:tr>
              <a:tr h="1876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ТРДН – 40000/110 - У1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20000</a:t>
                      </a:r>
                      <a:r>
                        <a:rPr lang="ru-RU" sz="1000" dirty="0" smtClean="0"/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Y</a:t>
                      </a:r>
                      <a:r>
                        <a:rPr lang="ru-RU" sz="1000" baseline="-25000" dirty="0" err="1" smtClean="0"/>
                        <a:t>н</a:t>
                      </a:r>
                      <a:r>
                        <a:rPr lang="ru-RU" sz="1000" dirty="0" smtClean="0"/>
                        <a:t>/Д-Д-11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6150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4390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5700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62000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230" marR="42230" marT="0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71604" y="5429264"/>
          <a:ext cx="6643734" cy="3741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643734"/>
              </a:tblGrid>
              <a:tr h="22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Переключающее устройство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V</a:t>
                      </a:r>
                      <a:r>
                        <a:rPr lang="ru-RU" sz="1000" dirty="0"/>
                        <a:t>-Ш-200-</a:t>
                      </a:r>
                      <a:r>
                        <a:rPr lang="en-US" sz="1000" dirty="0"/>
                        <a:t>Y</a:t>
                      </a:r>
                      <a:r>
                        <a:rPr lang="ru-RU" sz="1000" dirty="0"/>
                        <a:t>-76-10191 </a:t>
                      </a:r>
                      <a:r>
                        <a:rPr lang="en-US" sz="1000" dirty="0"/>
                        <a:t>WR</a:t>
                      </a:r>
                      <a:r>
                        <a:rPr lang="ru-RU" sz="1000" dirty="0"/>
                        <a:t> (Германия) или </a:t>
                      </a:r>
                      <a:r>
                        <a:rPr lang="en-US" sz="1000" dirty="0"/>
                        <a:t>RS</a:t>
                      </a:r>
                      <a:r>
                        <a:rPr lang="ru-RU" sz="1000" dirty="0"/>
                        <a:t>9.3-Ш-200-72,5/К </a:t>
                      </a:r>
                      <a:r>
                        <a:rPr lang="ru-RU" sz="1000" dirty="0" smtClean="0"/>
                        <a:t>10.19.1 </a:t>
                      </a:r>
                      <a:r>
                        <a:rPr lang="en-US" sz="1000" dirty="0"/>
                        <a:t>W</a:t>
                      </a:r>
                      <a:r>
                        <a:rPr lang="ru-RU" sz="1000" dirty="0"/>
                        <a:t> (Болгария)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2.1.4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Трансформатор масляный трехфазный испытательный для работы в составе мобильной установки диагностики оборудования подстанций и кабельных линий в условиях эксплуатации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2285992"/>
          <a:ext cx="8858312" cy="100525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8928"/>
                <a:gridCol w="1575635"/>
                <a:gridCol w="834159"/>
                <a:gridCol w="780866"/>
                <a:gridCol w="1204898"/>
                <a:gridCol w="1814298"/>
                <a:gridCol w="1019528"/>
              </a:tblGrid>
              <a:tr h="4916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 мощность,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обмоток,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Ширина </a:t>
                      </a:r>
                      <a:r>
                        <a:rPr lang="ru-RU" sz="800" dirty="0" err="1"/>
                        <a:t>х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</a:tr>
              <a:tr h="204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7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ИТМ-80/1000-УХЛ1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до 80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0,660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III </a:t>
                      </a:r>
                      <a:r>
                        <a:rPr lang="ru-RU" sz="1000" dirty="0"/>
                        <a:t>/ </a:t>
                      </a:r>
                      <a:r>
                        <a:rPr lang="en-US" sz="1000" dirty="0"/>
                        <a:t>III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3200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1886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2465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8800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7404" marR="57404" marT="0" marB="0" anchor="ctr"/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Мощность, напряжения и токи, получаемые на выводах обмотки ВН зависят от схемы соединения обмоток и включения частей обмотки НН.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2.1.3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Трансформатор масляный однофазный испытательный для работы в составе мобильной установки диагностики оборудования подстанций и кабельных линий в условиях эксплуатации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571480"/>
          <a:ext cx="8858313" cy="9707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13228"/>
                <a:gridCol w="955855"/>
                <a:gridCol w="522824"/>
                <a:gridCol w="521375"/>
                <a:gridCol w="1085475"/>
                <a:gridCol w="1351955"/>
                <a:gridCol w="1390334"/>
                <a:gridCol w="1217267"/>
              </a:tblGrid>
              <a:tr h="4609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 мощность,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обмоток,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соединения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Диапазон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частот питающего напряжения,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Гц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Ширина </a:t>
                      </a:r>
                      <a:r>
                        <a:rPr lang="ru-RU" sz="800" dirty="0" err="1"/>
                        <a:t>х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</a:tr>
              <a:tr h="191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НН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ИОМ-3/220-У1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220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до 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0,66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I/I-0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25 - 300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1255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975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1480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1585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3819" marR="53819" marT="0" marB="0" anchor="ctr"/>
                </a:tc>
              </a:tr>
            </a:tbl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253915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487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2.2 Трансформаторы сухие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447266"/>
            <a:ext cx="456304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2.2.1 Трансформаторы сухие для испытательных стендов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857232"/>
          <a:ext cx="8858312" cy="236200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44439"/>
                <a:gridCol w="751718"/>
                <a:gridCol w="918552"/>
                <a:gridCol w="1000132"/>
                <a:gridCol w="785818"/>
                <a:gridCol w="500066"/>
                <a:gridCol w="500066"/>
                <a:gridCol w="1071570"/>
                <a:gridCol w="1218176"/>
                <a:gridCol w="567775"/>
              </a:tblGrid>
              <a:tr h="2484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 мощность,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r>
                        <a:rPr lang="ru-RU" sz="800" dirty="0"/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Номинальное напряжение обмоток,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 кВ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Схема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и 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соединения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обмоток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Потери,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 кВт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короткого замыкания,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Длина 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Ширина 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Высота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не более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</a:tr>
              <a:tr h="150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ВН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К.З.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Х.Х.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ТС - 100 / 2 - УХЛ 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0,65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Y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/</a:t>
                      </a:r>
                      <a:r>
                        <a:rPr lang="en-US" sz="1000"/>
                        <a:t> Y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-0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0,43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900 х 510 х 815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445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ТС </a:t>
                      </a:r>
                      <a:r>
                        <a:rPr lang="ru-RU" sz="1000" dirty="0"/>
                        <a:t>- 400 / 2 - УХЛ 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Y</a:t>
                      </a:r>
                      <a:r>
                        <a:rPr lang="ru-RU" sz="1000" baseline="-25000" dirty="0" err="1"/>
                        <a:t>н</a:t>
                      </a:r>
                      <a:r>
                        <a:rPr lang="ru-RU" sz="1000" dirty="0"/>
                        <a:t>/</a:t>
                      </a:r>
                      <a:r>
                        <a:rPr lang="en-US" sz="1000" dirty="0"/>
                        <a:t> Y</a:t>
                      </a:r>
                      <a:r>
                        <a:rPr lang="ru-RU" sz="1000" baseline="-25000" dirty="0"/>
                        <a:t>н</a:t>
                      </a:r>
                      <a:r>
                        <a:rPr lang="ru-RU" sz="1000" dirty="0"/>
                        <a:t>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0,88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1790 х 840 х 1610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1745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ТС </a:t>
                      </a:r>
                      <a:r>
                        <a:rPr lang="ru-RU" sz="1000" dirty="0"/>
                        <a:t>- 630/2 - УХЛ 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0,65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Y</a:t>
                      </a:r>
                      <a:r>
                        <a:rPr lang="ru-RU" sz="1000" baseline="-25000" dirty="0" err="1"/>
                        <a:t>н</a:t>
                      </a:r>
                      <a:r>
                        <a:rPr lang="ru-RU" sz="1000" dirty="0"/>
                        <a:t>/</a:t>
                      </a:r>
                      <a:r>
                        <a:rPr lang="en-US" sz="1000" dirty="0"/>
                        <a:t> Y</a:t>
                      </a:r>
                      <a:r>
                        <a:rPr lang="ru-RU" sz="1000" baseline="-25000" dirty="0"/>
                        <a:t>н</a:t>
                      </a:r>
                      <a:r>
                        <a:rPr lang="ru-RU" sz="1000" dirty="0"/>
                        <a:t>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1,22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1790 х 840 х 1610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1850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</a:tr>
              <a:tr h="282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ТСЗИ – 1600/10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1600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13; 12; 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3,0; 0,69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Y</a:t>
                      </a:r>
                      <a:r>
                        <a:rPr lang="ru-RU" sz="1000" baseline="-25000"/>
                        <a:t>авто</a:t>
                      </a:r>
                      <a:endParaRPr lang="ru-RU" sz="10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Y</a:t>
                      </a:r>
                      <a:r>
                        <a:rPr lang="ru-RU" sz="1000"/>
                        <a:t>/ Д -11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Y</a:t>
                      </a:r>
                      <a:r>
                        <a:rPr lang="ru-RU" sz="1000"/>
                        <a:t>/ </a:t>
                      </a:r>
                      <a:r>
                        <a:rPr lang="en-US" sz="1000"/>
                        <a:t>Y</a:t>
                      </a:r>
                      <a:r>
                        <a:rPr lang="ru-RU" sz="1000"/>
                        <a:t>-0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1,5</a:t>
                      </a:r>
                      <a:r>
                        <a:rPr lang="ru-RU" sz="1000" dirty="0">
                          <a:sym typeface="Symbol"/>
                        </a:rPr>
                        <a:t></a:t>
                      </a:r>
                      <a:r>
                        <a:rPr lang="ru-RU" sz="1000" dirty="0"/>
                        <a:t>12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3,0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7,3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2200 х 1300 х 2000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5000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</a:tr>
              <a:tr h="366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ИОСЗ – 10,5/5250- УХЛ4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5250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1,05 </a:t>
                      </a:r>
                      <a:r>
                        <a:rPr lang="ru-RU" sz="800" dirty="0"/>
                        <a:t>(последовательно)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0,084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(параллельно)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1/1 - 0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(последовательно)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(параллельно)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1800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1600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2250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3950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25" marR="42325" marT="0" marB="0" anchor="ctr"/>
                </a:tc>
              </a:tr>
            </a:tbl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3286124"/>
            <a:ext cx="9144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2.2.2 Трансформаторы сухие преобразовательные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3857628"/>
          <a:ext cx="8786875" cy="24678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44567"/>
                <a:gridCol w="1002012"/>
                <a:gridCol w="540187"/>
                <a:gridCol w="513696"/>
                <a:gridCol w="1027862"/>
                <a:gridCol w="462467"/>
                <a:gridCol w="462467"/>
                <a:gridCol w="847857"/>
                <a:gridCol w="1387401"/>
                <a:gridCol w="1098359"/>
              </a:tblGrid>
              <a:tr h="382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 мощность,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напряжение обмоток,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Схема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и группа соединения обмоток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Потери,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кВт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Напряжение короткого замыкания,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Длина </a:t>
                      </a:r>
                      <a:r>
                        <a:rPr lang="ru-RU" sz="800" dirty="0" err="1"/>
                        <a:t>х</a:t>
                      </a:r>
                      <a:r>
                        <a:rPr lang="ru-RU" sz="800" dirty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Ширина </a:t>
                      </a:r>
                      <a:r>
                        <a:rPr lang="ru-RU" sz="800" dirty="0" err="1"/>
                        <a:t>х</a:t>
                      </a: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Высота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не более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</a:tr>
              <a:tr h="256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К.З.</a:t>
                      </a:r>
                      <a:endParaRPr lang="ru-RU" sz="800" dirty="0"/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Х.Х.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4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ТСЗП - 40/0,7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0,38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0,160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У/У</a:t>
                      </a:r>
                      <a:r>
                        <a:rPr lang="ru-RU" sz="1000" baseline="-25000" dirty="0"/>
                        <a:t>н</a:t>
                      </a:r>
                      <a:r>
                        <a:rPr lang="ru-RU" sz="1000" dirty="0"/>
                        <a:t>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1,55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0,23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720 х 375 х 650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248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</a:tr>
              <a:tr h="106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0, 093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У/Д-11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4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ТСЗП - 63/0,7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0,38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0,230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У/У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-0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1,78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0,29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805 х 400 х 670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347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</a:tr>
              <a:tr h="106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0,133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У/Д-11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4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ТСЗП - 100/0,7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0,38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0,35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У/У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-0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2,15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0,37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890 х 410 х 700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486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</a:tr>
              <a:tr h="106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0,202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У/У</a:t>
                      </a:r>
                      <a:r>
                        <a:rPr lang="ru-RU" sz="1000" baseline="-25000" dirty="0"/>
                        <a:t>н</a:t>
                      </a:r>
                      <a:r>
                        <a:rPr lang="ru-RU" sz="1000" dirty="0"/>
                        <a:t>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4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ТСЗП - 160/0,7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160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0,38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0,35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У/У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-0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2,6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950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430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830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</a:tr>
              <a:tr h="21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0,202; 0,133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У/Д-11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ТСП- 400 / 0,7-УХЛ 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Y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/ Д-11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1,065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5,85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4,05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1520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1015 </a:t>
                      </a:r>
                      <a:r>
                        <a:rPr lang="ru-RU" sz="1000" dirty="0" err="1"/>
                        <a:t>х</a:t>
                      </a:r>
                      <a:r>
                        <a:rPr lang="ru-RU" sz="1000" dirty="0"/>
                        <a:t> 1425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1340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</a:tr>
              <a:tr h="106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ТСЗП - 1000/10 - Т3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0,415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Д /У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7,3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2500 х 1300 х 2300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3200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</a:tr>
              <a:tr h="106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ТСЗП -1600/15-В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1435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15,75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0,482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У/Д-11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3,5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2200 х 1300 х 2300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4500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8126" marR="48126" marT="0" marB="0" anchor="ctr"/>
                </a:tc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2.2.3 Трансформаторы сухие распределительные для буровых установок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571480"/>
          <a:ext cx="8858311" cy="126664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13012"/>
                <a:gridCol w="919259"/>
                <a:gridCol w="919259"/>
                <a:gridCol w="752121"/>
                <a:gridCol w="793906"/>
                <a:gridCol w="501414"/>
                <a:gridCol w="501414"/>
                <a:gridCol w="835689"/>
                <a:gridCol w="1386548"/>
                <a:gridCol w="835689"/>
              </a:tblGrid>
              <a:tr h="4433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Тип изделия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Номинальная мощность,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кВА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Номинальное напряжение обмоток, кВ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Схема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и группа соединения обмоток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Потери,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 кВт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Напряжение короткого замыкания,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%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Габаритные размеры,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Длина 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Ширина 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Высота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 кг,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не более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</a:tr>
              <a:tr h="18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ВН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НН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К.З</a:t>
                      </a:r>
                      <a:r>
                        <a:rPr lang="ru-RU" sz="800" dirty="0" smtClean="0"/>
                        <a:t>.</a:t>
                      </a:r>
                      <a:endParaRPr lang="ru-RU" sz="800" dirty="0"/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Х.Х</a:t>
                      </a:r>
                      <a:r>
                        <a:rPr lang="ru-RU" sz="800" dirty="0"/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ТС(З)Э - 400/10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6; 6,3;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10; 10,5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Д /У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0,88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1930 х 810 х 1550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1830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</a:tr>
              <a:tr h="115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У/У</a:t>
                      </a:r>
                      <a:r>
                        <a:rPr lang="ru-RU" sz="1000" baseline="-25000" dirty="0"/>
                        <a:t>н</a:t>
                      </a:r>
                      <a:r>
                        <a:rPr lang="ru-RU" sz="1000" dirty="0"/>
                        <a:t>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11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ТС(З)Э - 630/10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6; 6,3;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10; 10,5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Д /У</a:t>
                      </a:r>
                      <a:r>
                        <a:rPr lang="ru-RU" sz="1000" baseline="-25000"/>
                        <a:t>н</a:t>
                      </a:r>
                      <a:r>
                        <a:rPr lang="ru-RU" sz="1000"/>
                        <a:t>-11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6,0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2050 х 860 х 1760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2350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</a:tr>
              <a:tr h="132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У/У</a:t>
                      </a:r>
                      <a:r>
                        <a:rPr lang="ru-RU" sz="1000" baseline="-25000" dirty="0"/>
                        <a:t>н</a:t>
                      </a:r>
                      <a:r>
                        <a:rPr lang="ru-RU" sz="1000" dirty="0"/>
                        <a:t>-0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758" marR="5175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3200" i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Русэлпром-Трансформатор</a:t>
            </a:r>
            <a:r>
              <a:rPr lang="ru-RU" sz="32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68760"/>
            <a:ext cx="5214974" cy="4900253"/>
          </a:xfrm>
        </p:spPr>
        <p:txBody>
          <a:bodyPr>
            <a:normAutofit/>
          </a:bodyPr>
          <a:lstStyle/>
          <a:p>
            <a:pPr algn="just"/>
            <a:endParaRPr lang="ru-RU" sz="2600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1400" b="1" i="1" dirty="0" smtClean="0">
                <a:solidFill>
                  <a:schemeClr val="tx2"/>
                </a:solidFill>
              </a:rPr>
              <a:t>Образовано в 2007 году в составе инженеров-конструкторов, имеющих многолетний опыт работы на ведущих трансформаторных заводах Москвы и Запорожья.</a:t>
            </a:r>
          </a:p>
          <a:p>
            <a:pPr algn="just"/>
            <a:r>
              <a:rPr lang="ru-RU" sz="1400" b="1" i="1" dirty="0" smtClean="0">
                <a:solidFill>
                  <a:schemeClr val="tx2"/>
                </a:solidFill>
              </a:rPr>
              <a:t>Задачи: Разработка конструкторской документации, организация и сопровождение производства трансформаторов и реакторов для электрических станций и линий электропередачи напряжением до 500 кВ, систем возбуждения мощных гидрогенераторов, асинхронного электропривода городского и железнодорожного транспорта, преобразовательных устройств силовой электроники.</a:t>
            </a:r>
          </a:p>
          <a:p>
            <a:pPr algn="just"/>
            <a:r>
              <a:rPr lang="ru-RU" sz="1400" b="1" i="1" dirty="0" smtClean="0">
                <a:solidFill>
                  <a:schemeClr val="tx2"/>
                </a:solidFill>
              </a:rPr>
              <a:t>Конструкторская документация разрабатывается на основе передовых технических решений, современных материалов и комплектующих.</a:t>
            </a:r>
          </a:p>
          <a:p>
            <a:pPr algn="just"/>
            <a:r>
              <a:rPr lang="ru-RU" sz="1400" b="1" i="1" dirty="0" smtClean="0">
                <a:solidFill>
                  <a:schemeClr val="tx2"/>
                </a:solidFill>
              </a:rPr>
              <a:t>Разработаны конструкции более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i="1" dirty="0" smtClean="0">
                <a:solidFill>
                  <a:schemeClr val="tx2"/>
                </a:solidFill>
              </a:rPr>
              <a:t>30 новых типов трансформаторов и реакторов.</a:t>
            </a:r>
          </a:p>
          <a:p>
            <a:pPr algn="just"/>
            <a:endParaRPr lang="ru-RU" sz="1400" b="1" i="1" dirty="0" smtClean="0">
              <a:solidFill>
                <a:schemeClr val="tx2"/>
              </a:solidFill>
            </a:endParaRPr>
          </a:p>
          <a:p>
            <a:pPr algn="just"/>
            <a:endParaRPr lang="ru-RU" sz="1400" i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K:\анализ б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71810"/>
            <a:ext cx="271233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372200" y="4941169"/>
            <a:ext cx="2448272" cy="158417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fld id="{863C644F-5D46-4A80-AC8F-0764CA5AA2B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1259" y="1124744"/>
            <a:ext cx="304274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4" descr="Вид сбок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786322"/>
            <a:ext cx="216024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857364"/>
            <a:ext cx="6858048" cy="243143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Русэлпром-Трансформатор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109029, г. Москва, ул. Нижегородская, д. 32, корп.15</a:t>
            </a:r>
          </a:p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Телефон: (495)  600-42-54, </a:t>
            </a:r>
            <a:r>
              <a:rPr lang="ru-RU" i="1" dirty="0" err="1" smtClean="0">
                <a:solidFill>
                  <a:schemeClr val="accent1"/>
                </a:solidFill>
              </a:rPr>
              <a:t>доб</a:t>
            </a:r>
            <a:r>
              <a:rPr lang="ru-RU" i="1" dirty="0" smtClean="0">
                <a:solidFill>
                  <a:schemeClr val="accent1"/>
                </a:solidFill>
              </a:rPr>
              <a:t>.: 10-84</a:t>
            </a:r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E-mail: </a:t>
            </a:r>
            <a:r>
              <a:rPr lang="en-US" i="1" dirty="0" smtClean="0">
                <a:solidFill>
                  <a:schemeClr val="accent1"/>
                </a:solidFill>
                <a:hlinkClick r:id="rId2"/>
              </a:rPr>
              <a:t>reptrafo@mail.ru</a:t>
            </a:r>
            <a:endParaRPr lang="ru-RU" i="1" dirty="0" smtClean="0">
              <a:solidFill>
                <a:schemeClr val="accent1"/>
              </a:solidFill>
            </a:endParaRPr>
          </a:p>
          <a:p>
            <a:pPr algn="ctr"/>
            <a:endParaRPr lang="ru-RU" sz="1600" i="1" dirty="0" smtClean="0">
              <a:solidFill>
                <a:schemeClr val="accent1"/>
              </a:solidFill>
            </a:endParaRPr>
          </a:p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ОГРН 1077763974760 </a:t>
            </a:r>
          </a:p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ИНН 7709770919</a:t>
            </a:r>
          </a:p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КПП 770901001</a:t>
            </a:r>
            <a:endParaRPr lang="en-US" i="1" dirty="0" smtClean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 </a:t>
            </a:r>
            <a:b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«Русэлпром-Трансформатор»</a:t>
            </a:r>
            <a:endParaRPr lang="ru-RU" sz="20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373902"/>
            <a:ext cx="7286676" cy="497855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1400" dirty="0" smtClean="0"/>
              <a:t>	</a:t>
            </a:r>
            <a:endParaRPr lang="ru-RU" sz="1400" dirty="0" smtClean="0">
              <a:solidFill>
                <a:schemeClr val="accent1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tx2"/>
                </a:solidFill>
              </a:rPr>
              <a:t>Серия </a:t>
            </a:r>
            <a:r>
              <a:rPr lang="ru-RU" sz="2600" b="1" dirty="0" err="1" smtClean="0">
                <a:solidFill>
                  <a:schemeClr val="tx2"/>
                </a:solidFill>
              </a:rPr>
              <a:t>энергоэффективных</a:t>
            </a:r>
            <a:r>
              <a:rPr lang="ru-RU" sz="2600" b="1" dirty="0" smtClean="0">
                <a:solidFill>
                  <a:schemeClr val="tx2"/>
                </a:solidFill>
              </a:rPr>
              <a:t> силовых трансформаторов класса напряжения 110 кВ мощностью 2500, 6300, 10000, 16000, 25000, 40000 </a:t>
            </a:r>
            <a:r>
              <a:rPr lang="ru-RU" sz="2600" b="1" dirty="0" err="1" smtClean="0">
                <a:solidFill>
                  <a:schemeClr val="tx2"/>
                </a:solidFill>
              </a:rPr>
              <a:t>кВА</a:t>
            </a:r>
            <a:r>
              <a:rPr lang="ru-RU" sz="2600" b="1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ru-RU" sz="2600" dirty="0" smtClean="0">
              <a:solidFill>
                <a:schemeClr val="tx2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tx2"/>
                </a:solidFill>
              </a:rPr>
              <a:t>Уникальные компенсирующие реакторы с сетевой и вентильной обмотками, используемые в управляемых установках компенсации реактивной мощности линий электропередачи напряжением 110, 220 и 500 кВ.</a:t>
            </a:r>
          </a:p>
          <a:p>
            <a:pPr algn="just">
              <a:buFont typeface="+mj-lt"/>
              <a:buAutoNum type="arabicPeriod"/>
            </a:pPr>
            <a:endParaRPr lang="ru-RU" sz="2600" dirty="0" smtClean="0">
              <a:solidFill>
                <a:schemeClr val="tx2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tx2"/>
                </a:solidFill>
              </a:rPr>
              <a:t>Высоковольтные трансформаторы и реакторы в составе мобильных установок для испытаний изоляции трансформаторов, высоковольтных кабелей и другого оборудования подстанций ЛЭП от 110 до 500 кВ на месте их установки.</a:t>
            </a:r>
          </a:p>
          <a:p>
            <a:pPr algn="just">
              <a:buFont typeface="+mj-lt"/>
              <a:buAutoNum type="arabicPeriod"/>
            </a:pPr>
            <a:endParaRPr lang="ru-RU" sz="2600" dirty="0" smtClean="0">
              <a:solidFill>
                <a:schemeClr val="tx2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tx2"/>
                </a:solidFill>
              </a:rPr>
              <a:t>Трансформаторы и автотрансформаторы индивидуального исполнения для систем электроснабжения и испытательных стендов.</a:t>
            </a:r>
          </a:p>
          <a:p>
            <a:pPr algn="just">
              <a:buFont typeface="+mj-lt"/>
              <a:buAutoNum type="arabicPeriod"/>
            </a:pPr>
            <a:endParaRPr lang="ru-RU" sz="26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9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 </a:t>
            </a:r>
            <a:b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«Русэлпром-Трансформатор»</a:t>
            </a:r>
            <a:endParaRPr lang="ru-RU" sz="2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3864"/>
            <a:ext cx="8229600" cy="5167170"/>
          </a:xfrm>
        </p:spPr>
        <p:txBody>
          <a:bodyPr>
            <a:normAutofit/>
          </a:bodyPr>
          <a:lstStyle/>
          <a:p>
            <a:pPr algn="just">
              <a:buAutoNum type="arabicPeriod" startAt="5"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algn="just">
              <a:buAutoNum type="arabicPeriod" startAt="5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Шунтирующие реакторы 500 кВ с улучшенными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виброакустическими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характеристиками.</a:t>
            </a:r>
          </a:p>
          <a:p>
            <a:pPr algn="just">
              <a:buAutoNum type="arabicPeriod" startAt="5"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just">
              <a:buAutoNum type="arabicPeriod" startAt="5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Специальные двух- 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трехобмоточные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сухие трансформаторы напряжением до 15,75 кВ и мощностью  до 2500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кВА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, входящие в состав систем возбуждения мощных гидрогенераторов, асинхронного электропривода буровых установок и других мощных преобразовательных устройств.</a:t>
            </a:r>
          </a:p>
          <a:p>
            <a:pPr algn="just">
              <a:buAutoNum type="arabicPeriod" startAt="5"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just">
              <a:buAutoNum type="arabicPeriod" startAt="5"/>
            </a:pPr>
            <a:r>
              <a:rPr lang="ru-RU" sz="1800" b="1" dirty="0" smtClean="0">
                <a:solidFill>
                  <a:schemeClr val="tx2"/>
                </a:solidFill>
              </a:rPr>
              <a:t>Реакторы сетевых фильтров, входящие в системы асинхронного привода электропоездов метрополитена и пригородного железнодорожного сообщения.</a:t>
            </a:r>
          </a:p>
          <a:p>
            <a:pPr algn="just">
              <a:buAutoNum type="arabicPeriod" startAt="5"/>
            </a:pPr>
            <a:endParaRPr lang="ru-RU" sz="1600" b="1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трансформаторов и реакторов </a:t>
            </a:r>
            <a:b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документации ООО «</a:t>
            </a:r>
            <a:r>
              <a:rPr lang="ru-RU" sz="2000" b="1" i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Русэлпром-Трансформатор</a:t>
            </a: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САФОНОВСКИЙ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ЭЛЕКТРОМАШИНОСТРОИТЕЛЬНЫЙ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Сафоново, Смоленская область</a:t>
            </a:r>
            <a:endParaRPr lang="ru-RU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ru-RU" sz="16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/>
                </a:solidFill>
              </a:rPr>
              <a:t>Преобразовательные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         трансформаторы и реакторы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         напряжением до 15,75 кВ 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         мощностью до 2500 </a:t>
            </a:r>
            <a:r>
              <a:rPr lang="ru-RU" sz="1600" b="1" dirty="0" err="1" smtClean="0">
                <a:solidFill>
                  <a:schemeClr val="accent1"/>
                </a:solidFill>
              </a:rPr>
              <a:t>кВА</a:t>
            </a:r>
            <a:r>
              <a:rPr lang="ru-RU" sz="1600" b="1" dirty="0" smtClean="0">
                <a:solidFill>
                  <a:schemeClr val="accent1"/>
                </a:solidFill>
              </a:rPr>
              <a:t>. 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Поставки: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err="1" smtClean="0">
                <a:solidFill>
                  <a:schemeClr val="accent1"/>
                </a:solidFill>
              </a:rPr>
              <a:t>Загорская</a:t>
            </a:r>
            <a:r>
              <a:rPr lang="ru-RU" sz="1600" b="1" dirty="0" smtClean="0">
                <a:solidFill>
                  <a:schemeClr val="accent1"/>
                </a:solidFill>
              </a:rPr>
              <a:t> ГАЭС-2.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/>
                </a:solidFill>
              </a:rPr>
              <a:t>Ростовская ТЭЦ. 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err="1" smtClean="0">
                <a:solidFill>
                  <a:schemeClr val="accent1"/>
                </a:solidFill>
              </a:rPr>
              <a:t>Бухтарминская</a:t>
            </a:r>
            <a:r>
              <a:rPr lang="ru-RU" sz="1600" b="1" dirty="0" smtClean="0">
                <a:solidFill>
                  <a:schemeClr val="accent1"/>
                </a:solidFill>
              </a:rPr>
              <a:t> ГЭС. 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/>
                </a:solidFill>
              </a:rPr>
              <a:t>НТЦ Высоковольтные системы.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/>
                </a:solidFill>
              </a:rPr>
              <a:t>Испытательные стенды СЭЗ, ЛЭЗ.</a:t>
            </a:r>
          </a:p>
          <a:p>
            <a:pPr>
              <a:buNone/>
            </a:pPr>
            <a:endParaRPr lang="ru-RU" sz="16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Documents and Settings\Lafa\Рабочий стол\Презентация-иллюстрации\СЭЗ\S6300733 ре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643050"/>
            <a:ext cx="214310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Lafa\Рабочий стол\Презентация-иллюстрации\СЭЗ\Копия DSCN3525 р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214310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214314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K:\Фото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643314"/>
            <a:ext cx="214310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трансформаторов и реакторов </a:t>
            </a:r>
            <a:b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документации ООО «</a:t>
            </a:r>
            <a:r>
              <a:rPr lang="ru-RU" sz="2000" b="1" i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Русэлпром-Трансформатор</a:t>
            </a: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БЕЛООЗЕРСКИЙ</a:t>
            </a:r>
          </a:p>
          <a:p>
            <a:pPr>
              <a:buNone/>
            </a:pPr>
            <a:r>
              <a:rPr lang="ru-RU" sz="29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ЭНЕРГОМЕХАНИЧЕСКИЙ </a:t>
            </a:r>
          </a:p>
          <a:p>
            <a:pPr>
              <a:buNone/>
            </a:pPr>
            <a:r>
              <a:rPr lang="ru-RU" sz="29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</a:t>
            </a:r>
          </a:p>
          <a:p>
            <a:pPr>
              <a:buNone/>
            </a:pPr>
            <a:r>
              <a:rPr lang="ru-RU" sz="21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г.Белоозерск</a:t>
            </a:r>
            <a:r>
              <a:rPr lang="ru-RU" sz="2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Республика Беларусь</a:t>
            </a:r>
          </a:p>
          <a:p>
            <a:pPr>
              <a:buNone/>
            </a:pPr>
            <a:endParaRPr lang="ru-RU" sz="20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100" b="1" i="1" dirty="0" smtClean="0">
                <a:solidFill>
                  <a:schemeClr val="accent1"/>
                </a:solidFill>
              </a:rPr>
              <a:t>Серия </a:t>
            </a:r>
            <a:r>
              <a:rPr lang="ru-RU" sz="2100" b="1" i="1" dirty="0" err="1" smtClean="0">
                <a:solidFill>
                  <a:schemeClr val="accent1"/>
                </a:solidFill>
              </a:rPr>
              <a:t>энергоэффективных</a:t>
            </a:r>
            <a:r>
              <a:rPr lang="ru-RU" sz="2100" b="1" i="1" dirty="0" smtClean="0">
                <a:solidFill>
                  <a:schemeClr val="accent1"/>
                </a:solidFill>
              </a:rPr>
              <a:t> силовых трансформаторов 110 кВ мощностью 2500, 6300, 10000, 16000, 25000, 40000 </a:t>
            </a:r>
            <a:r>
              <a:rPr lang="ru-RU" sz="2100" b="1" i="1" dirty="0" err="1" smtClean="0">
                <a:solidFill>
                  <a:schemeClr val="accent1"/>
                </a:solidFill>
              </a:rPr>
              <a:t>кВА</a:t>
            </a:r>
            <a:r>
              <a:rPr lang="ru-RU" sz="2100" b="1" i="1" dirty="0" smtClean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100" b="1" i="1" dirty="0" smtClean="0">
                <a:solidFill>
                  <a:schemeClr val="accent1"/>
                </a:solidFill>
              </a:rPr>
              <a:t>Компенсирующие реакторы 110 кВ, мощностью 30 </a:t>
            </a:r>
            <a:r>
              <a:rPr lang="ru-RU" sz="2100" b="1" i="1" dirty="0" err="1" smtClean="0">
                <a:solidFill>
                  <a:schemeClr val="accent1"/>
                </a:solidFill>
              </a:rPr>
              <a:t>Мвар</a:t>
            </a:r>
            <a:r>
              <a:rPr lang="ru-RU" sz="2100" b="1" i="1" dirty="0" smtClean="0">
                <a:solidFill>
                  <a:schemeClr val="accent1"/>
                </a:solidFill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sz="2100" b="1" i="1" dirty="0" smtClean="0">
                <a:solidFill>
                  <a:schemeClr val="accent1"/>
                </a:solidFill>
              </a:rPr>
              <a:t>Ударный трансформатор на токи до 63 кА.</a:t>
            </a:r>
          </a:p>
          <a:p>
            <a:pPr>
              <a:buNone/>
            </a:pPr>
            <a:r>
              <a:rPr lang="ru-RU" sz="23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Поставки:</a:t>
            </a:r>
          </a:p>
          <a:p>
            <a:pPr>
              <a:buFont typeface="Wingdings" pitchFamily="2" charset="2"/>
              <a:buChar char="q"/>
            </a:pPr>
            <a:r>
              <a:rPr lang="ru-RU" sz="2100" b="1" i="1" dirty="0" smtClean="0">
                <a:solidFill>
                  <a:schemeClr val="accent1"/>
                </a:solidFill>
              </a:rPr>
              <a:t>Электростанции и сети РБ (более 30 </a:t>
            </a:r>
            <a:r>
              <a:rPr lang="ru-RU" sz="2100" b="1" i="1" dirty="0" err="1" smtClean="0">
                <a:solidFill>
                  <a:schemeClr val="accent1"/>
                </a:solidFill>
              </a:rPr>
              <a:t>тр-ров</a:t>
            </a:r>
            <a:r>
              <a:rPr lang="ru-RU" sz="2100" b="1" i="1" dirty="0" smtClean="0">
                <a:solidFill>
                  <a:schemeClr val="accent1"/>
                </a:solidFill>
              </a:rPr>
              <a:t>, стоимостью 14 млн.</a:t>
            </a:r>
            <a:r>
              <a:rPr lang="en-US" sz="2100" b="1" i="1" dirty="0" smtClean="0">
                <a:solidFill>
                  <a:schemeClr val="accent1"/>
                </a:solidFill>
              </a:rPr>
              <a:t>USD</a:t>
            </a:r>
            <a:r>
              <a:rPr lang="ru-RU" sz="2100" b="1" i="1" dirty="0" smtClean="0">
                <a:solidFill>
                  <a:schemeClr val="accent1"/>
                </a:solidFill>
              </a:rPr>
              <a:t>). </a:t>
            </a:r>
          </a:p>
          <a:p>
            <a:pPr>
              <a:buFont typeface="Wingdings" pitchFamily="2" charset="2"/>
              <a:buChar char="q"/>
            </a:pPr>
            <a:r>
              <a:rPr lang="ru-RU" sz="2100" b="1" i="1" dirty="0" smtClean="0">
                <a:solidFill>
                  <a:schemeClr val="accent1"/>
                </a:solidFill>
              </a:rPr>
              <a:t>Подстанции «Прогресс» и «</a:t>
            </a:r>
            <a:r>
              <a:rPr lang="ru-RU" sz="2100" b="1" i="1" dirty="0" err="1" smtClean="0">
                <a:solidFill>
                  <a:schemeClr val="accent1"/>
                </a:solidFill>
              </a:rPr>
              <a:t>Когалым</a:t>
            </a:r>
            <a:r>
              <a:rPr lang="ru-RU" sz="2100" b="1" i="1" dirty="0" smtClean="0">
                <a:solidFill>
                  <a:schemeClr val="accent1"/>
                </a:solidFill>
              </a:rPr>
              <a:t>» МЭС Зап. Сибири. </a:t>
            </a:r>
          </a:p>
          <a:p>
            <a:pPr>
              <a:buFont typeface="Wingdings" pitchFamily="2" charset="2"/>
              <a:buChar char="q"/>
            </a:pPr>
            <a:r>
              <a:rPr lang="ru-RU" sz="2100" b="1" i="1" dirty="0" smtClean="0">
                <a:solidFill>
                  <a:schemeClr val="accent1"/>
                </a:solidFill>
              </a:rPr>
              <a:t>Стенд НТЦ «Электроэнергетики».</a:t>
            </a:r>
          </a:p>
          <a:p>
            <a:pPr>
              <a:buNone/>
            </a:pP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8016" y="4000504"/>
            <a:ext cx="218597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221457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12776"/>
            <a:ext cx="2457430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трансформаторов и реакторов </a:t>
            </a:r>
            <a:b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документации ООО «</a:t>
            </a:r>
            <a:r>
              <a:rPr lang="ru-RU" sz="2000" b="1" i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Русэлпром-Трансформатор</a:t>
            </a: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/>
          </a:p>
        </p:txBody>
      </p:sp>
      <p:pic>
        <p:nvPicPr>
          <p:cNvPr id="12" name="Содержимое 11" descr="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4038600" cy="302895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fld id="{863C644F-5D46-4A80-AC8F-0764CA5AA2B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2" descr="F:\25 110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4038600" cy="30296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340768"/>
            <a:ext cx="28620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БЕЛООЗЕРСКИЙ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ЭНЕРГОМЕХАНИЧЕСКИЙ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</a:t>
            </a:r>
          </a:p>
          <a:p>
            <a:pPr>
              <a:buNone/>
            </a:pPr>
            <a:r>
              <a:rPr lang="ru-RU" sz="14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г.Белоозерск</a:t>
            </a:r>
            <a:r>
              <a:rPr lang="ru-RU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Республика Беларусь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517232"/>
            <a:ext cx="394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ПС 110 кВ «Прогресс»,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г. </a:t>
            </a:r>
            <a:r>
              <a:rPr lang="ru-RU" b="1" dirty="0" err="1" smtClean="0">
                <a:solidFill>
                  <a:schemeClr val="accent1"/>
                </a:solidFill>
              </a:rPr>
              <a:t>Когалым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ПС 110 кВ «Соболи»,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г. Пермь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трансформаторов и реакторов </a:t>
            </a:r>
            <a:b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документации ООО «</a:t>
            </a:r>
            <a:r>
              <a:rPr lang="ru-RU" sz="2000" b="1" i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Русэлпром-Трансформатор</a:t>
            </a: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3860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ТОЛЬЯТТИНСКИЙ</a:t>
            </a:r>
          </a:p>
          <a:p>
            <a:pPr>
              <a:buNone/>
            </a:pPr>
            <a:r>
              <a:rPr lang="ru-RU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ТРАНСФОРМАТОР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г.Тольятти</a:t>
            </a:r>
          </a:p>
          <a:p>
            <a:pPr>
              <a:buFont typeface="Wingdings" pitchFamily="2" charset="2"/>
              <a:buChar char="q"/>
            </a:pPr>
            <a:r>
              <a:rPr lang="ru-RU" sz="1700" b="1" dirty="0" smtClean="0">
                <a:solidFill>
                  <a:schemeClr val="accent1"/>
                </a:solidFill>
              </a:rPr>
              <a:t>Серия компенсирующих реакторов управляемых установок реактивной мощности для ЛЭП 110, 220 и 500 кВ.</a:t>
            </a:r>
          </a:p>
          <a:p>
            <a:pPr>
              <a:buFont typeface="Wingdings" pitchFamily="2" charset="2"/>
              <a:buChar char="q"/>
            </a:pPr>
            <a:r>
              <a:rPr lang="ru-RU" sz="1700" b="1" dirty="0" smtClean="0">
                <a:solidFill>
                  <a:schemeClr val="accent1"/>
                </a:solidFill>
              </a:rPr>
              <a:t>Высоковольтные трансформаторы и реакторы в составе мобильных установок для испытаний изоляции электрооборудования подстанций от 110 до 500 кВ.</a:t>
            </a:r>
          </a:p>
          <a:p>
            <a:pPr>
              <a:buFont typeface="Wingdings" pitchFamily="2" charset="2"/>
              <a:buChar char="q"/>
            </a:pPr>
            <a:r>
              <a:rPr lang="ru-RU" sz="1700" b="1" dirty="0" smtClean="0">
                <a:solidFill>
                  <a:schemeClr val="accent1"/>
                </a:solidFill>
              </a:rPr>
              <a:t>Реакторы сетевых фильтров для вагонов метро.</a:t>
            </a:r>
          </a:p>
          <a:p>
            <a:pPr>
              <a:buNone/>
            </a:pPr>
            <a:r>
              <a:rPr lang="ru-RU" sz="18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Поставки:</a:t>
            </a:r>
          </a:p>
          <a:p>
            <a:pPr>
              <a:buFont typeface="Wingdings" pitchFamily="2" charset="2"/>
              <a:buChar char="q"/>
            </a:pPr>
            <a:r>
              <a:rPr lang="ru-RU" sz="1700" b="1" dirty="0" smtClean="0">
                <a:solidFill>
                  <a:schemeClr val="accent1"/>
                </a:solidFill>
              </a:rPr>
              <a:t>Подстанции 110 и 220 кВ МЭС Сибири и Дальнего Востока.</a:t>
            </a:r>
          </a:p>
          <a:p>
            <a:pPr>
              <a:buFont typeface="Wingdings" pitchFamily="2" charset="2"/>
              <a:buChar char="q"/>
            </a:pPr>
            <a:r>
              <a:rPr lang="ru-RU" sz="1700" b="1" dirty="0" smtClean="0">
                <a:solidFill>
                  <a:schemeClr val="accent1"/>
                </a:solidFill>
              </a:rPr>
              <a:t> ГНЦ «ВЭИ».</a:t>
            </a:r>
          </a:p>
          <a:p>
            <a:pPr>
              <a:buFont typeface="Wingdings" pitchFamily="2" charset="2"/>
              <a:buChar char="q"/>
            </a:pPr>
            <a:r>
              <a:rPr lang="ru-RU" sz="1700" b="1" dirty="0" smtClean="0">
                <a:solidFill>
                  <a:schemeClr val="accent1"/>
                </a:solidFill>
              </a:rPr>
              <a:t> Московский метрополитен.</a:t>
            </a:r>
          </a:p>
          <a:p>
            <a:pPr>
              <a:buNone/>
            </a:pPr>
            <a:endParaRPr lang="ru-RU" sz="1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15140" y="2857496"/>
            <a:ext cx="242886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Lafa\Рабочий стол\Презентация-иллюстрации\Фото РИОМ\20130515_12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857760"/>
            <a:ext cx="242886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Lafa\Рабочий стол\Презентация-иллюстрации\Фото РИОМ\20130531_113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857232"/>
            <a:ext cx="242886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Lafa\Рабочий стол\Презентация-иллюстрации\Фото РИОМ\Фото121.jpg"/>
          <p:cNvPicPr>
            <a:picLocks noChangeAspect="1" noChangeArrowheads="1"/>
          </p:cNvPicPr>
          <p:nvPr/>
        </p:nvPicPr>
        <p:blipFill>
          <a:blip r:embed="rId5" cstate="print"/>
          <a:srcRect l="13483" t="3371" r="10110"/>
          <a:stretch>
            <a:fillRect/>
          </a:stretch>
        </p:blipFill>
        <p:spPr bwMode="auto">
          <a:xfrm>
            <a:off x="4714876" y="857232"/>
            <a:ext cx="1950439" cy="336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Documents and Settings\Lafa\Рабочий стол\Презентация-иллюстрации\Фото РИОМ\20130531_102727.jpg"/>
          <p:cNvPicPr>
            <a:picLocks noChangeAspect="1" noChangeArrowheads="1"/>
          </p:cNvPicPr>
          <p:nvPr/>
        </p:nvPicPr>
        <p:blipFill>
          <a:blip r:embed="rId6" cstate="print"/>
          <a:srcRect t="3" r="21428"/>
          <a:stretch>
            <a:fillRect/>
          </a:stretch>
        </p:blipFill>
        <p:spPr bwMode="auto">
          <a:xfrm>
            <a:off x="4714876" y="4286256"/>
            <a:ext cx="1957394" cy="20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ООО "РУСЭЛПРОМ - ТРАНСФОРМАТОР"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941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трансформаторов и реакторов </a:t>
            </a:r>
            <a:b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документации ООО «</a:t>
            </a:r>
            <a:r>
              <a:rPr lang="ru-RU" sz="2000" b="1" i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Русэлпром-Трансформатор</a:t>
            </a:r>
            <a:r>
              <a:rPr lang="ru-RU" sz="20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ТОЛЬЯТТИНСКИЙ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ТРАНСФОРМАТОР</a:t>
            </a:r>
          </a:p>
          <a:p>
            <a:pPr>
              <a:buNone/>
            </a:pPr>
            <a:r>
              <a:rPr lang="ru-RU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г.Тольятти</a:t>
            </a:r>
          </a:p>
          <a:p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"РУСЭЛПРОМ - ТРАНСФОРМАТОР"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644F-5D46-4A80-AC8F-0764CA5AA2B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2" descr="http://enercomserv.ru/userfiles/foto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276873"/>
            <a:ext cx="3240360" cy="22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9" y="4725145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/>
                </a:solidFill>
              </a:rPr>
              <a:t>ПС 110 кВ «Районная», Читинская область</a:t>
            </a:r>
          </a:p>
        </p:txBody>
      </p:sp>
      <p:pic>
        <p:nvPicPr>
          <p:cNvPr id="10" name="Picture 2" descr="C:\Федосова\фото заводы\MISC\P1000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2592288" cy="1944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kubarev\Desktop\мои документы\РЭП-трафо\пcт Светлая\P1000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2801344" cy="2101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 flipH="1">
            <a:off x="4716016" y="5589240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ПС 220 кВ «Светлая»,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 Алтайский край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2649</Words>
  <Application>Microsoft Office PowerPoint</Application>
  <PresentationFormat>Экран (4:3)</PresentationFormat>
  <Paragraphs>1188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Тема Office</vt:lpstr>
      <vt:lpstr>  ТРАНСФОРМАТОРЫ  И ЭЛЕКТРИЧЕСКИЕ  РЕАКТОРЫ </vt:lpstr>
      <vt:lpstr>ООО «Русэлпром-Трансформатор»</vt:lpstr>
      <vt:lpstr>РАЗРАБОТКИ  ООО «Русэлпром-Трансформатор»</vt:lpstr>
      <vt:lpstr>РАЗРАБОТКИ  ООО «Русэлпром-Трансформатор»</vt:lpstr>
      <vt:lpstr>Производство трансформаторов и реакторов  по документации ООО «Русэлпром-Трансформатор»</vt:lpstr>
      <vt:lpstr>Производство трансформаторов и реакторов  по документации ООО «Русэлпром-Трансформатор»</vt:lpstr>
      <vt:lpstr>Производство трансформаторов и реакторов  по документации ООО «Русэлпром-Трансформатор»</vt:lpstr>
      <vt:lpstr>Производство трансформаторов и реакторов  по документации ООО «Русэлпром-Трансформатор»</vt:lpstr>
      <vt:lpstr>Производство трансформаторов и реакторов  по документации ООО «Русэлпром-Трансформатор»</vt:lpstr>
      <vt:lpstr>Производство трансформаторов и реакторов  по документации ООО «Русэлпром-Трансформатор»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Paul TC</cp:lastModifiedBy>
  <cp:revision>236</cp:revision>
  <dcterms:created xsi:type="dcterms:W3CDTF">2014-02-10T06:55:53Z</dcterms:created>
  <dcterms:modified xsi:type="dcterms:W3CDTF">2015-02-12T23:06:48Z</dcterms:modified>
</cp:coreProperties>
</file>